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5" r:id="rId8"/>
    <p:sldId id="266" r:id="rId9"/>
    <p:sldId id="268" r:id="rId10"/>
    <p:sldId id="263" r:id="rId11"/>
    <p:sldId id="264" r:id="rId12"/>
    <p:sldId id="267" r:id="rId13"/>
  </p:sldIdLst>
  <p:sldSz cx="9144000" cy="6858000" type="screen4x3"/>
  <p:notesSz cx="6797675" cy="992822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CC3300"/>
    <a:srgbClr val="FFCC00"/>
    <a:srgbClr val="CCFF33"/>
    <a:srgbClr val="FFCCCC"/>
    <a:srgbClr val="CC99FF"/>
    <a:srgbClr val="FF9966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8" autoAdjust="0"/>
    <p:restoredTop sz="93245" autoAdjust="0"/>
  </p:normalViewPr>
  <p:slideViewPr>
    <p:cSldViewPr>
      <p:cViewPr>
        <p:scale>
          <a:sx n="66" d="100"/>
          <a:sy n="66" d="100"/>
        </p:scale>
        <p:origin x="-2934" y="-10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83E5B-BD50-4BC6-BC73-02F8B3FC15A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BD749-FED1-4A48-8045-0EF6151AB83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37DAC-DF28-49E1-973F-1B91386B08B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FA344-9CAC-402E-9A64-E0C4FACD0D2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A1B6E-E74B-404E-A8C5-EADDB1448D1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20F1B-FFCC-4887-A44A-C106C73F707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DB125-255C-436C-8EFA-C134EE22A70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2B9B2-B2AD-40F5-BA52-8D9B6680375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87282-97DD-42CA-B863-E7DA620176C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9D960-4C80-498A-870F-B9D4DCADF56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39981-A75B-40B8-B697-5041A0966C2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D15C341-6CB7-43FF-9D60-CCDDFAADA76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0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558088" cy="2522538"/>
          </a:xfrm>
        </p:spPr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pic>
        <p:nvPicPr>
          <p:cNvPr id="2052" name="Picture 4" descr="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549275"/>
            <a:ext cx="8135938" cy="558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042988" y="1844675"/>
            <a:ext cx="70707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2400">
                <a:latin typeface="Arial Unicode MS" pitchFamily="34" charset="-128"/>
              </a:rPr>
              <a:t>PATTO  EDUCATIVO DI CORRESPONSABILITA’ </a:t>
            </a:r>
          </a:p>
          <a:p>
            <a:pPr algn="ctr"/>
            <a:r>
              <a:rPr lang="it-IT" sz="2400">
                <a:latin typeface="Arial Unicode MS" pitchFamily="34" charset="-128"/>
              </a:rPr>
              <a:t>TRA SCUOLA E GENITORI 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908175" y="4800600"/>
            <a:ext cx="4770438" cy="185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it-IT"/>
              <a:t>      </a:t>
            </a:r>
            <a:endParaRPr lang="it-IT" sz="1400"/>
          </a:p>
          <a:p>
            <a:pPr algn="ctr"/>
            <a:r>
              <a:rPr lang="it-IT" sz="1400" i="1"/>
              <a:t> Si educa molto con quel che si dice,</a:t>
            </a:r>
          </a:p>
          <a:p>
            <a:pPr algn="ctr"/>
            <a:r>
              <a:rPr lang="it-IT" sz="1400" i="1"/>
              <a:t>ancor più con quel che si fa</a:t>
            </a:r>
            <a:r>
              <a:rPr lang="it-IT" sz="1400"/>
              <a:t>, molto più con quel che si è</a:t>
            </a:r>
          </a:p>
          <a:p>
            <a:pPr algn="ctr"/>
            <a:r>
              <a:rPr lang="it-IT" sz="1400"/>
              <a:t>                    (Ignazio di Antiochia)</a:t>
            </a:r>
          </a:p>
          <a:p>
            <a:pPr algn="ctr"/>
            <a:endParaRPr lang="it-IT" sz="1400"/>
          </a:p>
          <a:p>
            <a:pPr algn="ctr"/>
            <a:endParaRPr lang="it-IT" sz="1400"/>
          </a:p>
          <a:p>
            <a:pPr algn="ctr"/>
            <a:endParaRPr lang="it-IT" sz="1400"/>
          </a:p>
          <a:p>
            <a:pPr algn="ctr"/>
            <a:endParaRPr lang="it-IT" sz="140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979613" y="620713"/>
            <a:ext cx="4754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1600"/>
              <a:t>ISTITUTO COMPRENSIVO MARIO GIACOMELLI</a:t>
            </a:r>
          </a:p>
          <a:p>
            <a:pPr algn="ctr"/>
            <a:r>
              <a:rPr lang="it-IT" sz="1600"/>
              <a:t> SCUOLA PRIMARIA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utoRev="1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4" dur="4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 nodePh="1">
                                  <p:stCondLst>
                                    <p:cond delay="40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xit" presetSubtype="32" fill="hold" grpId="2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3" presetClass="exit" presetSubtype="32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0" grpId="1"/>
      <p:bldP spid="2050" grpId="2"/>
      <p:bldP spid="2051" grpId="0" build="p"/>
      <p:bldP spid="2051" grpId="1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CCFF33"/>
            </a:gs>
            <a:gs pos="50000">
              <a:schemeClr val="bg1"/>
            </a:gs>
            <a:gs pos="100000">
              <a:srgbClr val="CCFF33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60350"/>
            <a:ext cx="8229600" cy="57927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sz="2000" smtClean="0"/>
              <a:t>IL PERSONALE ASSISTENTE AMMINISTRATIVO</a:t>
            </a:r>
          </a:p>
          <a:p>
            <a:pPr eaLnBrk="1" hangingPunct="1">
              <a:buFontTx/>
              <a:buNone/>
            </a:pPr>
            <a:endParaRPr lang="it-IT" sz="1600" b="1" smtClean="0"/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323850" y="1419225"/>
            <a:ext cx="7705725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Ø"/>
            </a:pPr>
            <a:endParaRPr lang="it-IT" sz="1400"/>
          </a:p>
          <a:p>
            <a:pPr>
              <a:buFont typeface="Wingdings" pitchFamily="2" charset="2"/>
              <a:buChar char="Ø"/>
            </a:pPr>
            <a:r>
              <a:rPr lang="it-IT" sz="1600"/>
              <a:t> Prende visione del Piano dell’Offerta Formativa e nel suo specifico opera</a:t>
            </a:r>
          </a:p>
          <a:p>
            <a:pPr>
              <a:buFont typeface="Wingdings" pitchFamily="2" charset="2"/>
              <a:buNone/>
            </a:pPr>
            <a:r>
              <a:rPr lang="it-IT" sz="1600"/>
              <a:t>    per realizzarla</a:t>
            </a:r>
          </a:p>
          <a:p>
            <a:pPr>
              <a:buFont typeface="Wingdings" pitchFamily="2" charset="2"/>
              <a:buChar char="Ø"/>
            </a:pPr>
            <a:endParaRPr lang="it-IT" sz="1600"/>
          </a:p>
          <a:p>
            <a:pPr>
              <a:buFont typeface="Wingdings" pitchFamily="2" charset="2"/>
              <a:buChar char="Ø"/>
            </a:pPr>
            <a:r>
              <a:rPr lang="it-IT" sz="1600"/>
              <a:t> Garantisce la collaborazione agli insegnanti e il necessario supporto alle attività   </a:t>
            </a:r>
          </a:p>
          <a:p>
            <a:pPr>
              <a:buFont typeface="Wingdings" pitchFamily="2" charset="2"/>
              <a:buNone/>
            </a:pPr>
            <a:r>
              <a:rPr lang="it-IT" sz="1600"/>
              <a:t>     didattiche secondo le proprie competenze e mansioni</a:t>
            </a:r>
          </a:p>
          <a:p>
            <a:pPr>
              <a:buFont typeface="Wingdings" pitchFamily="2" charset="2"/>
              <a:buChar char="Ø"/>
            </a:pPr>
            <a:endParaRPr lang="it-IT" sz="1600"/>
          </a:p>
          <a:p>
            <a:pPr>
              <a:buFont typeface="Wingdings" pitchFamily="2" charset="2"/>
              <a:buNone/>
            </a:pPr>
            <a:endParaRPr lang="it-IT" sz="1600"/>
          </a:p>
          <a:p>
            <a:pPr>
              <a:buFont typeface="Wingdings" pitchFamily="2" charset="2"/>
              <a:buChar char="Ø"/>
            </a:pPr>
            <a:r>
              <a:rPr lang="it-IT" sz="1600"/>
              <a:t> Segnala ai docenti e al dirigente scolastico eventuali problemi rilevati</a:t>
            </a:r>
          </a:p>
          <a:p>
            <a:pPr>
              <a:buFont typeface="Wingdings" pitchFamily="2" charset="2"/>
              <a:buChar char="Ø"/>
            </a:pPr>
            <a:endParaRPr lang="it-IT" sz="1600"/>
          </a:p>
          <a:p>
            <a:pPr>
              <a:buFont typeface="Wingdings" pitchFamily="2" charset="2"/>
              <a:buNone/>
            </a:pPr>
            <a:endParaRPr lang="it-IT" sz="1600"/>
          </a:p>
          <a:p>
            <a:pPr>
              <a:buFont typeface="Wingdings" pitchFamily="2" charset="2"/>
              <a:buChar char="Ø"/>
            </a:pPr>
            <a:r>
              <a:rPr lang="it-IT" sz="1600"/>
              <a:t> Osserva le norme di sicurezza dettate dal Regolamento d’Istituto e in riferimento </a:t>
            </a:r>
          </a:p>
          <a:p>
            <a:pPr>
              <a:buFont typeface="Wingdings" pitchFamily="2" charset="2"/>
              <a:buNone/>
            </a:pPr>
            <a:r>
              <a:rPr lang="it-IT" sz="1600"/>
              <a:t>    a ogni singolo plesso scolastico</a:t>
            </a:r>
          </a:p>
        </p:txBody>
      </p:sp>
      <p:pic>
        <p:nvPicPr>
          <p:cNvPr id="11268" name="Picture 5" descr="download (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73688"/>
            <a:ext cx="2466975" cy="148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7" descr="download (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5373688"/>
            <a:ext cx="2466975" cy="148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8" descr="download (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175" y="5373688"/>
            <a:ext cx="2466975" cy="148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9" descr="download (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7025" y="5373688"/>
            <a:ext cx="2466975" cy="148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99FF"/>
            </a:gs>
            <a:gs pos="50000">
              <a:schemeClr val="bg1"/>
            </a:gs>
            <a:gs pos="100000">
              <a:srgbClr val="CC99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sz="2000" smtClean="0"/>
              <a:t>IL DIRIGENTE SCOLASTICO</a:t>
            </a:r>
          </a:p>
          <a:p>
            <a:pPr eaLnBrk="1" hangingPunct="1">
              <a:buFontTx/>
              <a:buNone/>
            </a:pPr>
            <a:endParaRPr lang="it-IT" sz="1600" smtClean="0"/>
          </a:p>
          <a:p>
            <a:pPr eaLnBrk="1" hangingPunct="1">
              <a:buFontTx/>
              <a:buNone/>
            </a:pPr>
            <a:endParaRPr lang="it-IT" sz="1600" smtClean="0"/>
          </a:p>
          <a:p>
            <a:pPr eaLnBrk="1" hangingPunct="1">
              <a:buFont typeface="Wingdings" pitchFamily="2" charset="2"/>
              <a:buChar char="Ø"/>
            </a:pPr>
            <a:r>
              <a:rPr lang="it-IT" sz="1600" smtClean="0"/>
              <a:t>E’ il garante del Patto di Corresponsabilità, pertanto favorisce e garantisce il rispetto e la collaborazione fra le diverse parti, mettendo al centro della vita della scuola il bambino</a:t>
            </a:r>
          </a:p>
          <a:p>
            <a:pPr eaLnBrk="1" hangingPunct="1">
              <a:buFont typeface="Wingdings" pitchFamily="2" charset="2"/>
              <a:buChar char="Ø"/>
            </a:pPr>
            <a:endParaRPr lang="it-IT" sz="1600" smtClean="0"/>
          </a:p>
          <a:p>
            <a:pPr eaLnBrk="1" hangingPunct="1">
              <a:buFont typeface="Wingdings" pitchFamily="2" charset="2"/>
              <a:buChar char="Ø"/>
            </a:pPr>
            <a:r>
              <a:rPr lang="it-IT" sz="1600" smtClean="0"/>
              <a:t>Promuove l’attuazione dell’Offerta Formativa e pone gli studenti, i genitori, gli insegnanti e il personale tutto nelle condizioni di esprimere al meglio il proprio ruolo</a:t>
            </a:r>
          </a:p>
          <a:p>
            <a:pPr eaLnBrk="1" hangingPunct="1">
              <a:buFont typeface="Wingdings" pitchFamily="2" charset="2"/>
              <a:buChar char="Ø"/>
            </a:pPr>
            <a:endParaRPr lang="it-IT" sz="1600" smtClean="0"/>
          </a:p>
          <a:p>
            <a:pPr eaLnBrk="1" hangingPunct="1">
              <a:buFont typeface="Wingdings" pitchFamily="2" charset="2"/>
              <a:buChar char="Ø"/>
            </a:pPr>
            <a:r>
              <a:rPr lang="it-IT" sz="1600" smtClean="0"/>
              <a:t>Conosce e coglie le esigenze educative e formative degli studenti e del territorio, in cui  ha sede la scuola, per ricercare risposte adeguate</a:t>
            </a:r>
          </a:p>
          <a:p>
            <a:pPr eaLnBrk="1" hangingPunct="1">
              <a:buFont typeface="Wingdings" pitchFamily="2" charset="2"/>
              <a:buChar char="Ø"/>
            </a:pPr>
            <a:endParaRPr lang="it-IT" sz="1600" smtClean="0"/>
          </a:p>
          <a:p>
            <a:pPr eaLnBrk="1" hangingPunct="1">
              <a:buFont typeface="Wingdings" pitchFamily="2" charset="2"/>
              <a:buChar char="Ø"/>
            </a:pPr>
            <a:r>
              <a:rPr lang="it-IT" sz="1600" smtClean="0"/>
              <a:t>Fa rispettare le norme sulla sicurezza</a:t>
            </a:r>
          </a:p>
        </p:txBody>
      </p:sp>
      <p:pic>
        <p:nvPicPr>
          <p:cNvPr id="12291" name="Picture 4" descr="download (3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5" descr="download (3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53340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6" descr="download (3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213" y="53340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8" descr="images (1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93511">
            <a:off x="6084888" y="4292600"/>
            <a:ext cx="21336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CCCC"/>
            </a:gs>
            <a:gs pos="50000">
              <a:schemeClr val="bg1"/>
            </a:gs>
            <a:gs pos="100000">
              <a:srgbClr val="FFCC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images (14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692150"/>
            <a:ext cx="7488237" cy="450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2484438" y="5300663"/>
            <a:ext cx="45720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600" i="1"/>
              <a:t>“Educare” vuol anche dire “venire educati”.</a:t>
            </a:r>
          </a:p>
          <a:p>
            <a:pPr algn="ctr"/>
            <a:r>
              <a:rPr lang="it-IT" sz="1600" i="1"/>
              <a:t>Quella educativa è una relazione a due</a:t>
            </a:r>
          </a:p>
          <a:p>
            <a:pPr algn="ctr"/>
            <a:r>
              <a:rPr lang="it-IT" sz="1600" i="1"/>
              <a:t> dove chi educa e chi è educato non sono distinguibili</a:t>
            </a:r>
          </a:p>
          <a:p>
            <a:pPr algn="ctr"/>
            <a:r>
              <a:rPr lang="it-IT" sz="1600" i="1"/>
              <a:t>                                                         </a:t>
            </a:r>
            <a:r>
              <a:rPr lang="it-IT" sz="1600"/>
              <a:t>(V. Andreoli)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374063" cy="66690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it-IT" sz="17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it-IT" sz="1700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it-IT" sz="1600" smtClean="0">
                <a:solidFill>
                  <a:schemeClr val="accent2"/>
                </a:solidFill>
              </a:rPr>
              <a:t>La scuola promuove la crescita e la formazione globale di ogni bambino;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 sz="1600" smtClean="0">
                <a:solidFill>
                  <a:schemeClr val="accent2"/>
                </a:solidFill>
              </a:rPr>
              <a:t>      è attenta ai suoi bisogni educativi  e si pone in confronto costruttivo con i genitori</a:t>
            </a:r>
          </a:p>
          <a:p>
            <a:pPr eaLnBrk="1" hangingPunct="1">
              <a:buFont typeface="Wingdings" pitchFamily="2" charset="2"/>
              <a:buChar char="Ø"/>
            </a:pPr>
            <a:endParaRPr lang="it-IT" sz="1600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it-IT" sz="1600" smtClean="0">
                <a:solidFill>
                  <a:schemeClr val="accent2"/>
                </a:solidFill>
              </a:rPr>
              <a:t>Il Patto di Corresponsabilità Educativa è il documento che la scuola propone in cui vengono definiti ruoli, impegni e responsabilità di ciascuna delle componenti della comunità scolastica: alunni, insegnanti, genitori, personale assistente amministrativo, collaboratori scolastici, dirigente scolastico</a:t>
            </a:r>
          </a:p>
          <a:p>
            <a:pPr eaLnBrk="1" hangingPunct="1">
              <a:buFont typeface="Wingdings" pitchFamily="2" charset="2"/>
              <a:buChar char="Ø"/>
            </a:pPr>
            <a:endParaRPr lang="it-IT" sz="1600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it-IT" sz="1600" smtClean="0">
                <a:solidFill>
                  <a:schemeClr val="accent2"/>
                </a:solidFill>
              </a:rPr>
              <a:t>Viene sottoscritto da ognuna delle componenti e ha valore per tutto il periodo di permanenza dell’alunno nella scuola</a:t>
            </a:r>
          </a:p>
          <a:p>
            <a:pPr eaLnBrk="1" hangingPunct="1">
              <a:buFont typeface="Wingdings" pitchFamily="2" charset="2"/>
              <a:buChar char="Ø"/>
            </a:pPr>
            <a:endParaRPr lang="it-IT" sz="1600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it-IT" sz="1600" smtClean="0">
                <a:solidFill>
                  <a:schemeClr val="accent2"/>
                </a:solidFill>
              </a:rPr>
              <a:t>Il Patto rende chiare e condivise le aspettative delle parti e favorisce un’alleanza educativa tra scuola e genitori per  realizzare con successo le finalità educative e formative espresse dal Piano dell’Offerta Formativa </a:t>
            </a:r>
          </a:p>
          <a:p>
            <a:pPr eaLnBrk="1" hangingPunct="1">
              <a:buFont typeface="Wingdings" pitchFamily="2" charset="2"/>
              <a:buChar char="Ø"/>
            </a:pPr>
            <a:endParaRPr lang="it-IT" sz="1600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it-IT" sz="1600" smtClean="0">
                <a:solidFill>
                  <a:schemeClr val="accent2"/>
                </a:solidFill>
              </a:rPr>
              <a:t>Condizione primaria per un’alleanza educativa, che ponga al centro il bambino, è la partecipazione e la costruzione di relazioni costanti, corrette e adeguate, improntate sul senso di responsabilità e fiducia, nel rispetto dei reciproci ruoli</a:t>
            </a:r>
          </a:p>
        </p:txBody>
      </p:sp>
      <p:pic>
        <p:nvPicPr>
          <p:cNvPr id="3075" name="Picture 5" descr="images (1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6238" y="5805488"/>
            <a:ext cx="3024187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7" descr="images (1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05488"/>
            <a:ext cx="2916238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8" descr="images (1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425" y="5805488"/>
            <a:ext cx="3203575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FFCC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3276600" cy="346075"/>
          </a:xfrm>
        </p:spPr>
        <p:txBody>
          <a:bodyPr/>
          <a:lstStyle/>
          <a:p>
            <a:pPr eaLnBrk="1" hangingPunct="1"/>
            <a:r>
              <a:rPr lang="it-IT" sz="2400" smtClean="0"/>
              <a:t>GLI INSEGNANTI</a:t>
            </a:r>
          </a:p>
        </p:txBody>
      </p:sp>
      <p:pic>
        <p:nvPicPr>
          <p:cNvPr id="4099" name="Picture 4" descr="images (3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172075"/>
            <a:ext cx="3132138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" descr="images (3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113" y="5172075"/>
            <a:ext cx="3074987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395288" y="455613"/>
            <a:ext cx="8459787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buFont typeface="Wingdings" pitchFamily="2" charset="2"/>
              <a:buChar char="Ø"/>
            </a:pPr>
            <a:endParaRPr lang="it-IT" sz="1600"/>
          </a:p>
          <a:p>
            <a:pPr>
              <a:buFont typeface="Wingdings" pitchFamily="2" charset="2"/>
              <a:buChar char="Ø"/>
            </a:pPr>
            <a:endParaRPr lang="it-IT" sz="1600"/>
          </a:p>
          <a:p>
            <a:pPr>
              <a:buFont typeface="Wingdings" pitchFamily="2" charset="2"/>
              <a:buChar char="Ø"/>
            </a:pPr>
            <a:r>
              <a:rPr lang="it-IT" sz="1600"/>
              <a:t> Si adoperano ad incoraggiare l’autostima e il processo di apprendimento di ogni bambino</a:t>
            </a:r>
          </a:p>
          <a:p>
            <a:pPr>
              <a:buFont typeface="Wingdings" pitchFamily="2" charset="2"/>
              <a:buNone/>
            </a:pPr>
            <a:r>
              <a:rPr lang="it-IT" sz="1600"/>
              <a:t>    nel rispetto di tempi e ritmi  di apprendimento, attraverso una formazione professionale </a:t>
            </a:r>
          </a:p>
          <a:p>
            <a:pPr>
              <a:buFont typeface="Wingdings" pitchFamily="2" charset="2"/>
              <a:buNone/>
            </a:pPr>
            <a:r>
              <a:rPr lang="it-IT" sz="1600"/>
              <a:t>    e qualificata</a:t>
            </a:r>
          </a:p>
          <a:p>
            <a:pPr>
              <a:buFont typeface="Wingdings" pitchFamily="2" charset="2"/>
              <a:buChar char="Ø"/>
            </a:pPr>
            <a:endParaRPr lang="it-IT" sz="1600"/>
          </a:p>
          <a:p>
            <a:pPr>
              <a:buFont typeface="Wingdings" pitchFamily="2" charset="2"/>
              <a:buChar char="Ø"/>
            </a:pPr>
            <a:endParaRPr lang="it-IT" sz="1600"/>
          </a:p>
          <a:p>
            <a:pPr>
              <a:buFont typeface="Wingdings" pitchFamily="2" charset="2"/>
              <a:buChar char="Ø"/>
            </a:pPr>
            <a:r>
              <a:rPr lang="it-IT" sz="1600"/>
              <a:t>  Contribuiscono ad instaurare un clima di collaborazione e di cooperazione con i  genitori</a:t>
            </a:r>
          </a:p>
          <a:p>
            <a:pPr>
              <a:buFont typeface="Wingdings" pitchFamily="2" charset="2"/>
              <a:buChar char="Ø"/>
            </a:pPr>
            <a:endParaRPr lang="it-IT" sz="1600"/>
          </a:p>
          <a:p>
            <a:pPr>
              <a:buFont typeface="Wingdings" pitchFamily="2" charset="2"/>
              <a:buChar char="Ø"/>
            </a:pPr>
            <a:endParaRPr lang="it-IT" sz="1600"/>
          </a:p>
          <a:p>
            <a:pPr>
              <a:buFont typeface="Wingdings" pitchFamily="2" charset="2"/>
              <a:buChar char="Ø"/>
            </a:pPr>
            <a:r>
              <a:rPr lang="it-IT" sz="1600"/>
              <a:t> Fanno emergere le peculiarità di ogni alunno suscitando la sua capacità di decentrarsi </a:t>
            </a:r>
          </a:p>
          <a:p>
            <a:pPr>
              <a:buFont typeface="Wingdings" pitchFamily="2" charset="2"/>
              <a:buNone/>
            </a:pPr>
            <a:r>
              <a:rPr lang="it-IT" sz="1600"/>
              <a:t>   e relazionarsi nei vari contesti, e lo conducono in un percorso autonomo e personalizzato</a:t>
            </a:r>
          </a:p>
          <a:p>
            <a:pPr>
              <a:buFont typeface="Wingdings" pitchFamily="2" charset="2"/>
              <a:buChar char="Ø"/>
            </a:pPr>
            <a:endParaRPr lang="it-IT" sz="1600"/>
          </a:p>
          <a:p>
            <a:pPr>
              <a:buFont typeface="Wingdings" pitchFamily="2" charset="2"/>
              <a:buChar char="Ø"/>
            </a:pPr>
            <a:endParaRPr lang="it-IT" sz="1600"/>
          </a:p>
          <a:p>
            <a:pPr>
              <a:buFont typeface="Wingdings" pitchFamily="2" charset="2"/>
              <a:buChar char="Ø"/>
            </a:pPr>
            <a:r>
              <a:rPr lang="it-IT" sz="1600"/>
              <a:t> Pianificano attività didattiche che possano recuperare situazioni di ritardo e svantaggio </a:t>
            </a:r>
          </a:p>
          <a:p>
            <a:pPr>
              <a:buFont typeface="Wingdings" pitchFamily="2" charset="2"/>
              <a:buNone/>
            </a:pPr>
            <a:r>
              <a:rPr lang="it-IT" sz="1600"/>
              <a:t>   e promuovere il merito </a:t>
            </a:r>
          </a:p>
          <a:p>
            <a:pPr>
              <a:buFont typeface="Wingdings" pitchFamily="2" charset="2"/>
              <a:buChar char="Ø"/>
            </a:pPr>
            <a:endParaRPr lang="it-IT" sz="160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00"/>
            </a:gs>
            <a:gs pos="50000">
              <a:srgbClr val="FFFFCC"/>
            </a:gs>
            <a:gs pos="100000">
              <a:srgbClr val="FFCC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it-IT" sz="1600" smtClean="0"/>
              <a:t>Favoriscono la pluralità di idee e il rispetto delle diverse identità in uno stile di piena inclusione di ogni diversità: linguistica, culturale, ambientale e psicofisica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it-IT" sz="1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it-IT" sz="1600" smtClean="0"/>
              <a:t>Stimolano riflessioni critiche e attivano percorsi volti alla promozione dell’educazione alla cittadinanza e al bene comune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it-IT" sz="1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it-IT" sz="1600" smtClean="0"/>
              <a:t>Garantiscono la massima trasparenza nelle comunicazioni e nelle valutazioni mantenendo un costante rapporto con le famiglie nel rispetto della privacy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it-IT" sz="1600" smtClean="0"/>
          </a:p>
        </p:txBody>
      </p:sp>
      <p:pic>
        <p:nvPicPr>
          <p:cNvPr id="5124" name="Picture 7" descr="images (2)"/>
          <p:cNvPicPr>
            <a:picLocks noChangeAspect="1" noChangeArrowheads="1"/>
          </p:cNvPicPr>
          <p:nvPr/>
        </p:nvPicPr>
        <p:blipFill>
          <a:blip r:embed="rId2" cstate="print"/>
          <a:srcRect l="5498"/>
          <a:stretch>
            <a:fillRect/>
          </a:stretch>
        </p:blipFill>
        <p:spPr bwMode="auto">
          <a:xfrm rot="-821596">
            <a:off x="6011863" y="4437063"/>
            <a:ext cx="2659062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8" descr="images (3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132138" cy="170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9" descr="images (3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9813" y="0"/>
            <a:ext cx="3024187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0" descr="images (3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113" y="0"/>
            <a:ext cx="3074987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50000">
              <a:schemeClr val="bg1"/>
            </a:gs>
            <a:gs pos="100000">
              <a:schemeClr val="accent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3276600" cy="346075"/>
          </a:xfrm>
        </p:spPr>
        <p:txBody>
          <a:bodyPr/>
          <a:lstStyle/>
          <a:p>
            <a:pPr eaLnBrk="1" hangingPunct="1"/>
            <a:r>
              <a:rPr lang="it-IT" sz="2000" smtClean="0"/>
              <a:t/>
            </a:r>
            <a:br>
              <a:rPr lang="it-IT" sz="2000" smtClean="0"/>
            </a:br>
            <a:r>
              <a:rPr lang="it-IT" sz="2000" smtClean="0"/>
              <a:t>I GENITORI </a:t>
            </a:r>
            <a:br>
              <a:rPr lang="it-IT" sz="2000" smtClean="0"/>
            </a:br>
            <a:endParaRPr lang="it-IT" sz="2000" smtClean="0"/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395288" y="2289175"/>
            <a:ext cx="84597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buFont typeface="Wingdings" pitchFamily="2" charset="2"/>
              <a:buChar char="Ø"/>
            </a:pPr>
            <a:endParaRPr lang="it-IT" sz="1600"/>
          </a:p>
          <a:p>
            <a:pPr>
              <a:buFont typeface="Wingdings" pitchFamily="2" charset="2"/>
              <a:buChar char="Ø"/>
            </a:pPr>
            <a:endParaRPr lang="it-IT" sz="1600"/>
          </a:p>
        </p:txBody>
      </p:sp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395288" y="1060450"/>
            <a:ext cx="8351837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it-IT"/>
              <a:t>   Contribuiscono a valorizzare l’istituzione scolastica, instaurando un clima di</a:t>
            </a:r>
          </a:p>
          <a:p>
            <a:pPr algn="just">
              <a:buFont typeface="Wingdings" pitchFamily="2" charset="2"/>
              <a:buNone/>
            </a:pPr>
            <a:r>
              <a:rPr lang="it-IT"/>
              <a:t>     dialogo e rispetto delle scelte educative e didattiche, conosciute e condivise</a:t>
            </a:r>
          </a:p>
          <a:p>
            <a:pPr algn="just">
              <a:buFont typeface="Wingdings" pitchFamily="2" charset="2"/>
              <a:buChar char="Ø"/>
            </a:pPr>
            <a:endParaRPr lang="it-IT"/>
          </a:p>
          <a:p>
            <a:pPr algn="just">
              <a:buFont typeface="Wingdings" pitchFamily="2" charset="2"/>
              <a:buChar char="Ø"/>
            </a:pPr>
            <a:r>
              <a:rPr lang="it-IT"/>
              <a:t>   Sostengono e supportano l’azione formativa ed educativa degli insegnanti </a:t>
            </a:r>
          </a:p>
          <a:p>
            <a:pPr algn="just">
              <a:buFont typeface="Wingdings" pitchFamily="2" charset="2"/>
              <a:buNone/>
            </a:pPr>
            <a:r>
              <a:rPr lang="it-IT"/>
              <a:t>      e si impegnano con questi a  far prendere coscienza ai propri figli di diritti</a:t>
            </a:r>
          </a:p>
          <a:p>
            <a:pPr algn="just">
              <a:buFont typeface="Wingdings" pitchFamily="2" charset="2"/>
              <a:buNone/>
            </a:pPr>
            <a:r>
              <a:rPr lang="it-IT"/>
              <a:t>      e doveri che determinano le norme di vita comunitaria: </a:t>
            </a:r>
          </a:p>
          <a:p>
            <a:pPr algn="just">
              <a:buFont typeface="Wingdings" pitchFamily="2" charset="2"/>
              <a:buNone/>
            </a:pPr>
            <a:r>
              <a:rPr lang="it-IT"/>
              <a:t>      rispetto per le persone, gli ambienti e i materiali messi a disposizione </a:t>
            </a:r>
          </a:p>
          <a:p>
            <a:pPr algn="just">
              <a:buFont typeface="Wingdings" pitchFamily="2" charset="2"/>
              <a:buNone/>
            </a:pPr>
            <a:r>
              <a:rPr lang="it-IT"/>
              <a:t>      dalla scuola</a:t>
            </a:r>
          </a:p>
          <a:p>
            <a:pPr algn="just">
              <a:buFont typeface="Wingdings" pitchFamily="2" charset="2"/>
              <a:buChar char="Ø"/>
            </a:pPr>
            <a:endParaRPr lang="it-IT"/>
          </a:p>
          <a:p>
            <a:pPr algn="just">
              <a:buFont typeface="Wingdings" pitchFamily="2" charset="2"/>
              <a:buChar char="Ø"/>
            </a:pPr>
            <a:r>
              <a:rPr lang="it-IT"/>
              <a:t>  Collaborano ogni qualvolta emergono particolari necessità</a:t>
            </a:r>
          </a:p>
          <a:p>
            <a:pPr algn="just">
              <a:buFont typeface="Wingdings" pitchFamily="2" charset="2"/>
              <a:buChar char="Ø"/>
            </a:pPr>
            <a:endParaRPr lang="it-IT"/>
          </a:p>
          <a:p>
            <a:pPr algn="just">
              <a:buFont typeface="Wingdings" pitchFamily="2" charset="2"/>
              <a:buChar char="Ø"/>
            </a:pPr>
            <a:r>
              <a:rPr lang="it-IT"/>
              <a:t>  Dialogano direttamente con i docenti in caso di dubbi </a:t>
            </a:r>
          </a:p>
          <a:p>
            <a:pPr algn="just">
              <a:buFont typeface="Wingdings" pitchFamily="2" charset="2"/>
              <a:buNone/>
            </a:pPr>
            <a:r>
              <a:rPr lang="it-IT"/>
              <a:t>     o problematiche scolastiche</a:t>
            </a:r>
          </a:p>
          <a:p>
            <a:pPr algn="just">
              <a:buFont typeface="Wingdings" pitchFamily="2" charset="2"/>
              <a:buChar char="Ø"/>
            </a:pPr>
            <a:endParaRPr lang="it-IT"/>
          </a:p>
        </p:txBody>
      </p:sp>
      <p:pic>
        <p:nvPicPr>
          <p:cNvPr id="6149" name="Picture 19" descr="images (7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89588"/>
            <a:ext cx="3132138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20" descr="images (7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113" y="5589588"/>
            <a:ext cx="31178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21" descr="images (7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5589588"/>
            <a:ext cx="3059112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50000">
              <a:schemeClr val="bg1"/>
            </a:gs>
            <a:gs pos="100000">
              <a:schemeClr val="accent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8208963" cy="36449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it-IT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it-IT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it-IT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it-IT" sz="1800" smtClean="0"/>
              <a:t>Discutono e condividono il Patto di Corresponsabilità con il proprio figlio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it-IT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it-IT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it-IT" sz="1800" smtClean="0"/>
              <a:t>Partecipano agli appuntamenti scolastici quali organismi collegiali e assemblee; ai colloqui individuali opportunamente concordati con gli insegnanti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it-IT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it-IT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it-IT" sz="1800" smtClean="0"/>
              <a:t>Sono interessati e aggiornati sulla vita scolastica dei figli attraverso un controllo quotidiano delle comunicazioni scuola-famiglia</a:t>
            </a:r>
          </a:p>
        </p:txBody>
      </p:sp>
      <p:pic>
        <p:nvPicPr>
          <p:cNvPr id="7171" name="Picture 13" descr="downlo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542426">
            <a:off x="6227763" y="4652963"/>
            <a:ext cx="2547937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15" descr="images (7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195513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17" descr="images (7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513" y="0"/>
            <a:ext cx="2881312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18" descr="images (7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825" y="0"/>
            <a:ext cx="2233613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7C80"/>
            </a:gs>
            <a:gs pos="50000">
              <a:schemeClr val="bg1"/>
            </a:gs>
            <a:gs pos="100000">
              <a:srgbClr val="FF7C8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686800" cy="6126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smtClean="0"/>
              <a:t>    </a:t>
            </a:r>
            <a:r>
              <a:rPr lang="it-IT" sz="2000" smtClean="0"/>
              <a:t>GLI ALUNNI</a:t>
            </a: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250825" y="1052513"/>
            <a:ext cx="8675688" cy="375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it-IT" sz="1600"/>
              <a:t>   Prendono  sempre maggior coscienza dei propri diritti e doveri rispettando le  persone,  </a:t>
            </a:r>
          </a:p>
          <a:p>
            <a:pPr>
              <a:buFont typeface="Wingdings" pitchFamily="2" charset="2"/>
              <a:buNone/>
            </a:pPr>
            <a:r>
              <a:rPr lang="it-IT" sz="1600"/>
              <a:t>     gli ambienti, le attrezzature e il materiale proprio e altrui</a:t>
            </a:r>
          </a:p>
          <a:p>
            <a:pPr>
              <a:buFont typeface="Wingdings" pitchFamily="2" charset="2"/>
              <a:buChar char="Ø"/>
            </a:pPr>
            <a:endParaRPr lang="it-IT" sz="1600"/>
          </a:p>
          <a:p>
            <a:pPr>
              <a:buFont typeface="Wingdings" pitchFamily="2" charset="2"/>
              <a:buChar char="Ø"/>
            </a:pPr>
            <a:r>
              <a:rPr lang="it-IT" sz="1600"/>
              <a:t>  Accettano e aiutano i compagni e gli insegnanti</a:t>
            </a:r>
          </a:p>
          <a:p>
            <a:pPr>
              <a:buFont typeface="Wingdings" pitchFamily="2" charset="2"/>
              <a:buChar char="Ø"/>
            </a:pPr>
            <a:endParaRPr lang="it-IT" sz="1600"/>
          </a:p>
          <a:p>
            <a:pPr>
              <a:buFont typeface="Wingdings" pitchFamily="2" charset="2"/>
              <a:buChar char="Ø"/>
            </a:pPr>
            <a:r>
              <a:rPr lang="it-IT" sz="1600"/>
              <a:t>   Rispettano le diversità; comprendono e valorizzano le ragioni del comportamento </a:t>
            </a:r>
          </a:p>
          <a:p>
            <a:pPr>
              <a:buFont typeface="Wingdings" pitchFamily="2" charset="2"/>
              <a:buNone/>
            </a:pPr>
            <a:r>
              <a:rPr lang="it-IT" sz="1600"/>
              <a:t>      dei compagni</a:t>
            </a:r>
          </a:p>
          <a:p>
            <a:pPr>
              <a:buFont typeface="Wingdings" pitchFamily="2" charset="2"/>
              <a:buChar char="Ø"/>
            </a:pPr>
            <a:endParaRPr lang="it-IT" sz="1600"/>
          </a:p>
          <a:p>
            <a:pPr>
              <a:buFont typeface="Wingdings" pitchFamily="2" charset="2"/>
              <a:buChar char="Ø"/>
            </a:pPr>
            <a:r>
              <a:rPr lang="it-IT" sz="1600"/>
              <a:t>   Rispettano l’orario scolastico e portano l’occorrente e il materiale giusto</a:t>
            </a:r>
          </a:p>
          <a:p>
            <a:pPr>
              <a:buFont typeface="Wingdings" pitchFamily="2" charset="2"/>
              <a:buChar char="Ø"/>
            </a:pPr>
            <a:endParaRPr lang="it-IT" sz="1600"/>
          </a:p>
          <a:p>
            <a:pPr>
              <a:buFont typeface="Wingdings" pitchFamily="2" charset="2"/>
              <a:buChar char="Ø"/>
            </a:pPr>
            <a:r>
              <a:rPr lang="it-IT" sz="1600"/>
              <a:t>   Eseguono il compito assegnato a scuola e a casa</a:t>
            </a:r>
          </a:p>
          <a:p>
            <a:pPr>
              <a:buFont typeface="Wingdings" pitchFamily="2" charset="2"/>
              <a:buChar char="Ø"/>
            </a:pPr>
            <a:endParaRPr lang="it-IT" sz="1600"/>
          </a:p>
          <a:p>
            <a:pPr>
              <a:buFont typeface="Wingdings" pitchFamily="2" charset="2"/>
              <a:buChar char="Ø"/>
            </a:pPr>
            <a:r>
              <a:rPr lang="it-IT" sz="1600"/>
              <a:t>  Ascoltano con attenzione senza interrompere chi parla e aspettano il proprio turno </a:t>
            </a:r>
          </a:p>
          <a:p>
            <a:pPr>
              <a:buFont typeface="Wingdings" pitchFamily="2" charset="2"/>
              <a:buNone/>
            </a:pPr>
            <a:r>
              <a:rPr lang="it-IT" sz="1600"/>
              <a:t>     per intervenire</a:t>
            </a:r>
          </a:p>
          <a:p>
            <a:pPr>
              <a:buFont typeface="Wingdings" pitchFamily="2" charset="2"/>
              <a:buChar char="Ø"/>
            </a:pPr>
            <a:endParaRPr lang="it-IT" sz="1600"/>
          </a:p>
        </p:txBody>
      </p:sp>
      <p:pic>
        <p:nvPicPr>
          <p:cNvPr id="8196" name="Picture 5" descr="download (2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89588"/>
            <a:ext cx="1979613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6" descr="download (2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5589588"/>
            <a:ext cx="194310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7" descr="download (2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838" y="5611813"/>
            <a:ext cx="1944687" cy="124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7C80"/>
            </a:gs>
            <a:gs pos="50000">
              <a:schemeClr val="bg1"/>
            </a:gs>
            <a:gs pos="100000">
              <a:srgbClr val="FF7C8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it-IT" sz="1600" smtClean="0"/>
              <a:t>Si sentono partecipi di ciò che avviene in classe; esprimono le loro opinioni e offrono il proprio contributo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it-IT" sz="1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it-IT" sz="1600" smtClean="0"/>
              <a:t>Tengono ordinato l’ambiente di studio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it-IT" sz="1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it-IT" sz="1600" smtClean="0"/>
              <a:t> Prendono le cose altrui dopo aver chiesto il permesso e rispondono  grazie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it-IT" sz="1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it-IT" sz="1600" smtClean="0"/>
              <a:t>Non seguono le orme dei bulli e non ci stanno insieme quando il loro comportamento è sbagliato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it-IT" sz="1600" smtClean="0"/>
          </a:p>
          <a:p>
            <a:pPr eaLnBrk="1" hangingPunct="1">
              <a:lnSpc>
                <a:spcPct val="90000"/>
              </a:lnSpc>
            </a:pPr>
            <a:endParaRPr lang="it-IT" sz="1600" smtClean="0"/>
          </a:p>
        </p:txBody>
      </p:sp>
      <p:pic>
        <p:nvPicPr>
          <p:cNvPr id="9219" name="Picture 4" descr="images (9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09934">
            <a:off x="5867400" y="3860800"/>
            <a:ext cx="2432050" cy="241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6" descr="download 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89588"/>
            <a:ext cx="1979613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7" descr="download 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5589588"/>
            <a:ext cx="1979612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chemeClr val="accent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2400" smtClean="0"/>
              <a:t>I COLLABORATORI SCOLASTICI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0" y="1268413"/>
            <a:ext cx="9361488" cy="354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it-IT"/>
              <a:t>  </a:t>
            </a:r>
            <a:r>
              <a:rPr lang="it-IT" sz="1600"/>
              <a:t>Prendono visione del Piano dell’Offerta Formativa e nel loro specifico  </a:t>
            </a:r>
          </a:p>
          <a:p>
            <a:pPr>
              <a:buFont typeface="Wingdings" pitchFamily="2" charset="2"/>
              <a:buNone/>
            </a:pPr>
            <a:r>
              <a:rPr lang="it-IT" sz="1600"/>
              <a:t>    operano per realizzarla</a:t>
            </a:r>
          </a:p>
          <a:p>
            <a:pPr>
              <a:buFont typeface="Wingdings" pitchFamily="2" charset="2"/>
              <a:buNone/>
            </a:pPr>
            <a:endParaRPr lang="it-IT" sz="1600"/>
          </a:p>
          <a:p>
            <a:pPr>
              <a:buFont typeface="Wingdings" pitchFamily="2" charset="2"/>
              <a:buChar char="Ø"/>
            </a:pPr>
            <a:r>
              <a:rPr lang="it-IT" sz="1600"/>
              <a:t>  Garantiscono la collaborazione agli insegnanti e il necessario supporto alle attività didattiche</a:t>
            </a:r>
          </a:p>
          <a:p>
            <a:pPr>
              <a:buFont typeface="Wingdings" pitchFamily="2" charset="2"/>
              <a:buNone/>
            </a:pPr>
            <a:r>
              <a:rPr lang="it-IT" sz="1600"/>
              <a:t>    secondo le proprie competenze e mansioni</a:t>
            </a:r>
          </a:p>
          <a:p>
            <a:pPr>
              <a:buFont typeface="Wingdings" pitchFamily="2" charset="2"/>
              <a:buNone/>
            </a:pPr>
            <a:endParaRPr lang="it-IT" sz="1600"/>
          </a:p>
          <a:p>
            <a:pPr>
              <a:buFont typeface="Wingdings" pitchFamily="2" charset="2"/>
              <a:buChar char="Ø"/>
            </a:pPr>
            <a:r>
              <a:rPr lang="it-IT" sz="1600"/>
              <a:t>  Supportano l’attività degli insegnanti nella cura e assistenza ai bambini in caso di necessità</a:t>
            </a:r>
          </a:p>
          <a:p>
            <a:r>
              <a:rPr lang="it-IT" sz="1600"/>
              <a:t>      e segnalano ai docenti e al dirigente scolastico eventuali problemi rilevati </a:t>
            </a:r>
          </a:p>
          <a:p>
            <a:endParaRPr lang="it-IT" sz="1600"/>
          </a:p>
          <a:p>
            <a:pPr>
              <a:buFont typeface="Wingdings" pitchFamily="2" charset="2"/>
              <a:buChar char="Ø"/>
            </a:pPr>
            <a:r>
              <a:rPr lang="it-IT" sz="1600"/>
              <a:t>  Provvedono a rendere gli  spazi della scuola puliti, ordinati, accoglienti</a:t>
            </a:r>
          </a:p>
          <a:p>
            <a:endParaRPr lang="it-IT" sz="1600"/>
          </a:p>
          <a:p>
            <a:pPr>
              <a:buFont typeface="Wingdings" pitchFamily="2" charset="2"/>
              <a:buChar char="Ø"/>
            </a:pPr>
            <a:r>
              <a:rPr lang="it-IT" sz="1600"/>
              <a:t>  Osservano le norme di sicurezza dettate dal Regolamento d’Istituto e in riferimento a ogni</a:t>
            </a:r>
          </a:p>
          <a:p>
            <a:pPr>
              <a:buFont typeface="Wingdings" pitchFamily="2" charset="2"/>
              <a:buNone/>
            </a:pPr>
            <a:r>
              <a:rPr lang="it-IT" sz="1600"/>
              <a:t>     singolo  plesso scolastico</a:t>
            </a:r>
          </a:p>
          <a:p>
            <a:pPr>
              <a:buFont typeface="Wingdings" pitchFamily="2" charset="2"/>
              <a:buNone/>
            </a:pPr>
            <a:endParaRPr lang="it-IT" sz="1600"/>
          </a:p>
        </p:txBody>
      </p:sp>
      <p:pic>
        <p:nvPicPr>
          <p:cNvPr id="10244" name="Picture 8" descr="Risultati immagini per IMMAGINI PULIRE A SCUO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67300"/>
            <a:ext cx="25527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11" descr="images (8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7025" y="5084763"/>
            <a:ext cx="2466975" cy="177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949</Words>
  <Application>Microsoft Office PowerPoint</Application>
  <PresentationFormat>Presentazione su schermo (4:3)</PresentationFormat>
  <Paragraphs>132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Arial Unicode MS</vt:lpstr>
      <vt:lpstr>Wingdings</vt:lpstr>
      <vt:lpstr>Struttura predefinita</vt:lpstr>
      <vt:lpstr>Diapositiva 1</vt:lpstr>
      <vt:lpstr>Diapositiva 2</vt:lpstr>
      <vt:lpstr>GLI INSEGNANTI</vt:lpstr>
      <vt:lpstr>Diapositiva 4</vt:lpstr>
      <vt:lpstr> I GENITORI  </vt:lpstr>
      <vt:lpstr>Diapositiva 6</vt:lpstr>
      <vt:lpstr>Diapositiva 7</vt:lpstr>
      <vt:lpstr>Diapositiva 8</vt:lpstr>
      <vt:lpstr>I COLLABORATORI SCOLASTICI</vt:lpstr>
      <vt:lpstr>Diapositiva 10</vt:lpstr>
      <vt:lpstr>Diapositiva 11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 Microsoft</dc:creator>
  <cp:lastModifiedBy>segreteria7</cp:lastModifiedBy>
  <cp:revision>42</cp:revision>
  <dcterms:created xsi:type="dcterms:W3CDTF">2015-11-15T19:19:10Z</dcterms:created>
  <dcterms:modified xsi:type="dcterms:W3CDTF">2018-07-18T07:50:45Z</dcterms:modified>
</cp:coreProperties>
</file>